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7" r:id="rId2"/>
    <p:sldId id="258" r:id="rId3"/>
    <p:sldId id="259" r:id="rId4"/>
    <p:sldId id="262" r:id="rId5"/>
    <p:sldId id="261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4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91D35A-1DBD-4F07-B597-F5B0775BBFB0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88A339-5C85-42CD-A856-4CF9301377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134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88A339-5C85-42CD-A856-4CF930137767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8305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88A339-5C85-42CD-A856-4CF930137767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2865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CFB32-7AB3-40F5-9993-469F46E171BF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6D9F5-61F7-4A01-9436-C43C57F4F5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4495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CFB32-7AB3-40F5-9993-469F46E171BF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6D9F5-61F7-4A01-9436-C43C57F4F5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784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CFB32-7AB3-40F5-9993-469F46E171BF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6D9F5-61F7-4A01-9436-C43C57F4F5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345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CFB32-7AB3-40F5-9993-469F46E171BF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6D9F5-61F7-4A01-9436-C43C57F4F5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0912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CFB32-7AB3-40F5-9993-469F46E171BF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6D9F5-61F7-4A01-9436-C43C57F4F5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8268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CFB32-7AB3-40F5-9993-469F46E171BF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6D9F5-61F7-4A01-9436-C43C57F4F5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9376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CFB32-7AB3-40F5-9993-469F46E171BF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6D9F5-61F7-4A01-9436-C43C57F4F5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2167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CFB32-7AB3-40F5-9993-469F46E171BF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6D9F5-61F7-4A01-9436-C43C57F4F5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1916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CFB32-7AB3-40F5-9993-469F46E171BF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6D9F5-61F7-4A01-9436-C43C57F4F5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6673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CFB32-7AB3-40F5-9993-469F46E171BF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6D9F5-61F7-4A01-9436-C43C57F4F5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1505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CFB32-7AB3-40F5-9993-469F46E171BF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6D9F5-61F7-4A01-9436-C43C57F4F5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8017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CCFB32-7AB3-40F5-9993-469F46E171BF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46D9F5-61F7-4A01-9436-C43C57F4F5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9846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69240" y="477672"/>
            <a:ext cx="6755643" cy="392376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ru-RU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Лекция 12</a:t>
            </a:r>
            <a:endParaRPr lang="ru-RU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ru-RU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Тема: «Регенерация органов и тканей. </a:t>
            </a:r>
            <a:r>
              <a:rPr lang="ru-RU" sz="24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Репаративная</a:t>
            </a:r>
            <a:r>
              <a:rPr lang="ru-RU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патологическая регенерация эпителиальной, мышечной и нервной ткани»</a:t>
            </a:r>
          </a:p>
          <a:p>
            <a:pPr algn="ctr">
              <a:lnSpc>
                <a:spcPct val="106000"/>
              </a:lnSpc>
              <a:spcAft>
                <a:spcPts val="800"/>
              </a:spcAft>
            </a:pPr>
            <a:endParaRPr lang="ru-RU" sz="2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ru-RU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 лекции – рассмотреть механизмы  и морфологические признаки </a:t>
            </a:r>
            <a:r>
              <a:rPr lang="ru-RU" sz="24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репаративной</a:t>
            </a:r>
            <a:r>
              <a:rPr lang="ru-RU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патологической регенерация эпителиальной, мышечной и нервной ткани 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9169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3773" y="232012"/>
            <a:ext cx="8871045" cy="695331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06000"/>
              </a:lnSpc>
              <a:spcAft>
                <a:spcPts val="800"/>
              </a:spcAft>
            </a:pPr>
            <a:endParaRPr lang="ru-RU" sz="2400" b="1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ru-RU" sz="24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Скелетная </a:t>
            </a:r>
            <a:r>
              <a:rPr lang="ru-RU" sz="24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поперечнополосатая мышечная ткань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обладает высокими регенерационными свойствами при сохранении сарколеммы. Находящиеся под ней миобласты размножаются и формируют многоядерный </a:t>
            </a:r>
            <a:r>
              <a:rPr lang="ru-RU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симпласт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в котором синтезируются миофибриллы и дифференцируются поперечнополосатые мышечные волокна. 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 нарушении целостности последних вновь образованные многоядерные </a:t>
            </a:r>
            <a:r>
              <a:rPr lang="ru-RU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симпласты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виде мышечных почек растут навстречу друг другу и при благоприятных условиях (небольшой дефект, отсутствие рубцовой ткани) восстанавливают целостность мышечного волокна. Однако в большинстве случаев при больших травмах и нарушении целостности мышечных волокон место травмы заполняется грануляционной тканью, образуется соединительнотканный рубец, соединяющий вновь образованные многоядерные колбообразные выбухания (мышечные почки) разорванных мышечных волокон (рис.5).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059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59308" y="218364"/>
            <a:ext cx="8679976" cy="568531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95250" marR="95250" algn="just">
              <a:lnSpc>
                <a:spcPct val="106000"/>
              </a:lnSpc>
              <a:spcBef>
                <a:spcPts val="750"/>
              </a:spcBef>
              <a:spcAft>
                <a:spcPts val="75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 гибели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симпласта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например после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денервации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некротизированный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материал подвергается фагоцитозу макрофагами. Под сохранившейся базальной мембраной активированные </a:t>
            </a:r>
            <a:r>
              <a:rPr lang="ru-RU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клетки-сателлиты дифференцируются в миобласты. 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Далее </a:t>
            </a:r>
            <a:r>
              <a:rPr lang="ru-RU" sz="24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постмитотические</a:t>
            </a:r>
            <a:r>
              <a:rPr lang="ru-RU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миобласты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выстраиваются в цепи и сливаются, образуя мышечные трубочки с характерным для них центральным расположением ядер </a:t>
            </a:r>
            <a:r>
              <a:rPr lang="ru-RU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(рис. 4).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Синтез сократительных белков начинается в миобластах, а в мышечных трубочках происходят сборка миофибрилл и образование </a:t>
            </a:r>
            <a:r>
              <a:rPr lang="ru-RU" sz="24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сaркомеров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Миграция ядер на периферию, формирование нервно-мышечного синапса завершают образование зрелых мышечных волокон. Таким образом, в ходе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репаративной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регенерации происходит повторение событий эмбрионального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миогенеза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7476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ok-t.ru/helpiksorg/baza4/25231707114.files/image02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43" y="3116979"/>
            <a:ext cx="7847463" cy="32292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586853" y="382138"/>
            <a:ext cx="8379725" cy="254377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95250" marR="95250" algn="just">
              <a:lnSpc>
                <a:spcPct val="106000"/>
              </a:lnSpc>
              <a:spcBef>
                <a:spcPts val="750"/>
              </a:spcBef>
              <a:spcAft>
                <a:spcPts val="750"/>
              </a:spcAft>
            </a:pPr>
            <a:r>
              <a:rPr lang="ru-RU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Рис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4</a:t>
            </a:r>
            <a:r>
              <a:rPr lang="ru-RU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Дегенерация и регенерация мышечного волокна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ru-RU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— иннервированное мышечное волокно. </a:t>
            </a:r>
            <a:r>
              <a:rPr lang="ru-RU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— </a:t>
            </a:r>
            <a:r>
              <a:rPr lang="ru-RU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денервация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повлекшая гибель мышечного волокна; участие макрофагов в фагоцитозе </a:t>
            </a:r>
            <a:r>
              <a:rPr lang="ru-RU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некротизированного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материала и активация клеток-сателлитов. </a:t>
            </a:r>
            <a:r>
              <a:rPr lang="ru-RU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— слияние миобластов с образованием мышечной трубочки; подрастание аксона к месту бывшего нервно-мышечного контакта. </a:t>
            </a:r>
            <a:r>
              <a:rPr lang="ru-RU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—дифференцировка зрелого мышечного волокна и формирование нервно-мышечного синапса. 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6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603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Home\Desktop\image-19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42" y="590655"/>
            <a:ext cx="8256895" cy="63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545910" y="204716"/>
            <a:ext cx="8161361" cy="385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ru-RU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Рис. 5. Регенерация скелетной поперечно-полосатой мышечной ткани.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015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07575" y="413192"/>
            <a:ext cx="7417559" cy="479054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ru-RU" sz="24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Сердечная поперечнополосатая мышечная ткань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регенерирует по типу </a:t>
            </a:r>
            <a:r>
              <a:rPr lang="ru-RU" sz="24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регенерационной гипертрофии.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неповрежденных или </a:t>
            </a:r>
            <a:r>
              <a:rPr lang="ru-RU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дистрофически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измененных </a:t>
            </a:r>
            <a:r>
              <a:rPr lang="ru-RU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кардиомиоцитах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происходит восстановление структуры и функции за счет </a:t>
            </a:r>
            <a:r>
              <a:rPr lang="ru-RU" sz="24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гиперплазии органелл и гипертрофии волокон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При прямом некрозе, инфаркте миокарда и пороках сердца может наблюдаться неполное восстановление мышечной ткани с образованием соединительнотканного рубца и с регенерационной гипертрофией миокарда в сохранившихся отделах сердца.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570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1445" y="450376"/>
            <a:ext cx="8393373" cy="126675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ru-RU" b="1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Рис. 6.</a:t>
            </a:r>
            <a:r>
              <a:rPr lang="ru-RU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Микропрепарат миокарда при ишемическом инфаркте с ранними признаками репарации: в левом верхнем углу видна зона некроза, а в прилежащем к ней миокарде — многочисленные фибробласты вокруг сосуда (указан стрелкой); окраска по Ван </a:t>
            </a:r>
            <a:r>
              <a:rPr lang="ru-RU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Гизону</a:t>
            </a:r>
            <a:r>
              <a:rPr lang="ru-RU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 </a:t>
            </a:r>
            <a:r>
              <a:rPr lang="ru-RU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´100.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nedug.ru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117" y="2101754"/>
            <a:ext cx="7287904" cy="45992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533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4716" y="532261"/>
            <a:ext cx="8570794" cy="6048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ru-RU" sz="2000" b="1" kern="1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Регенерация нервной ткани.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ru-RU" sz="20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Ганглиозные клетки ГМ и СМ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в течение жизни интенсивно </a:t>
            </a:r>
            <a:r>
              <a:rPr lang="ru-RU" sz="20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обновляются на молекулярном и субклеточном уровнях,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u="sng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 не размножаются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При их разрушении происходит внутриклеточная компенсаторная регенерация (гиперплазия органелл) оставшихся клеток. 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ru-RU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 компенсаторно-приспособительным процессам в нервной ткани относится обнаружение </a:t>
            </a:r>
            <a:r>
              <a:rPr lang="ru-RU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многоядрышковых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двухъядерных и </a:t>
            </a:r>
            <a:r>
              <a:rPr lang="ru-RU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гипетрофированных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нервных клеток при различного рода болезнях, сопровождающимися дистрофическими процессами, при сохранении общей структуры нервной ткани.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ru-RU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Клеточная форма регенерации свойственна </a:t>
            </a:r>
            <a:r>
              <a:rPr lang="ru-RU" sz="20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нейроглии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Погибшие глиальные клетки и небольшие дефекты ГМ и СМ, вегетативных ганглиев замещаются размножающимися клетками нейроглии и соединительной ткани с образованием глиальных узелков и рубцов. Нервные клетки вегетативной НС восстанавливаются путем гиперплазии органелл, а также не исключается возможность их размножения.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ru-RU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нервации.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878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7521" y="132961"/>
            <a:ext cx="8536261" cy="71096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Периферические нервы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полностью регенерируют при условии сохранения связи центрального отрезка нервного волокна с нейроном и незначительного расхождения перерезанных концов нерва. При этом периферический отрезок нервного волокна, его осевой цилиндр и миелиновая оболочка подвергаются распаду, у центрального отрезка гибель этих элементов происходит только до первых перехватов </a:t>
            </a:r>
            <a:r>
              <a:rPr lang="ru-RU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Ранвье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Сохранившиеся 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клетки </a:t>
            </a:r>
            <a:r>
              <a:rPr lang="ru-RU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швановской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оболочки (</a:t>
            </a:r>
            <a:r>
              <a:rPr lang="ru-RU" sz="2400" b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леммоциты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периферического отрезка нервного волокна путем почкования (не исключается возможность аутогенного способа его возникновения) образуют трубочку или футляр (</a:t>
            </a:r>
            <a:r>
              <a:rPr lang="ru-RU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бюнгнеровский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тяж), в который врастают осевые цилиндры из центрального отрезка волокна. В дальнейшем </a:t>
            </a:r>
            <a:r>
              <a:rPr lang="ru-RU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леммоциты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образуют миелиновую оболочку и, наконец, восстанавливаются нервные окончания. Регенерационная гиперплазия и гипертрофия нервных </a:t>
            </a:r>
            <a:r>
              <a:rPr lang="ru-RU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терминалей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или рецепторов, </a:t>
            </a:r>
            <a:r>
              <a:rPr lang="ru-RU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перицеллюлярных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синаптических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аппаратов и эффекторов завершают структурно-функциональный процесс восстановления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71333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18865" y="150124"/>
            <a:ext cx="7451677" cy="37323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Рекомендуемая литература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1. </a:t>
            </a:r>
            <a:r>
              <a:rPr lang="ru-RU" dirty="0" err="1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Целуйко</a:t>
            </a:r>
            <a:r>
              <a:rPr lang="ru-RU" dirty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 С.С., Красавина Н.П., Семенов Д.А. Регенерация тканей: учебное пособие. Исправленное и дополненное. –Благовещенск, 2019. – 136 с.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2.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Сыч В.Ф.  Общая биология: Учебник для студентов высших учебных заведений. В 2-х частях. Ч. 2. Ульяновск: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УлГУ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2006. - 194 с.: 113 ил.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Струков А.И., Серов В.В. Патологическая анатомия. Учебник 6-е издание, под ред.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Паукова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В.С..- Москва, Изд. «ГЭОТАР –Медиа» , 2019. 860 с.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Общая патология: учебное пособие  для мед. вузов//под ред.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Н.П.Чесноковой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.-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М.:Академия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2006.-336 с.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351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2263" y="491319"/>
            <a:ext cx="8215951" cy="735380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ru-RU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0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егенерация 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восстановление утраченной или повреждённой дифференцированной структуры. </a:t>
            </a:r>
            <a:r>
              <a:rPr lang="ru-RU" sz="20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Различают физиологическую регенерацию и </a:t>
            </a:r>
            <a:r>
              <a:rPr lang="ru-RU" sz="2000" b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репаративную</a:t>
            </a:r>
            <a:r>
              <a:rPr lang="ru-RU" sz="20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регенерацию. 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Когда говорят о </a:t>
            </a:r>
            <a:r>
              <a:rPr lang="ru-RU" sz="2000" u="sng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регенерации тканей, имеют в виду регенерацию клеток и клеточных типов. </a:t>
            </a:r>
            <a:endParaRPr lang="ru-RU" sz="2000" u="sng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ru-RU" sz="20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Физиологическая регенерация -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естественное обновление структуры. В ходе жизнедеятельности на смену гибнущим клеткам приходят новые. В физиологической регенерации участвуют клетки всех обновляющихся популяций и образуемые ими тканевые структуры. Так, на смену закончившим жизненный цикл </a:t>
            </a:r>
            <a:r>
              <a:rPr lang="ru-RU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эпителиоцитам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слизистой оболочки пищеварительного тракта постоянно приходят новые клетки. </a:t>
            </a:r>
            <a:endParaRPr lang="ru-RU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ru-RU" sz="2000" b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Репаративная</a:t>
            </a:r>
            <a:r>
              <a:rPr lang="ru-RU" sz="20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регенерация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образование новых структур вместо </a:t>
            </a:r>
            <a:r>
              <a:rPr lang="ru-RU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реждённых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на их месте. </a:t>
            </a:r>
          </a:p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репаративной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регенерации - появление многочисленных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малодифференцированных клеток со свойствами эмбриональных клеток зачатка регенерирующего органа или ткани.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репаративной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регенерации какой-то структуры реконструируются процессы развития этой структуры в раннем онтогенезе. Например, формирование зрелой костной ткани на месте перелома кости протекает так же, как и при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энхондральном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остеогенезе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06000"/>
              </a:lnSpc>
              <a:spcAft>
                <a:spcPts val="800"/>
              </a:spcAft>
            </a:pP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884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6601" y="0"/>
            <a:ext cx="8570795" cy="727382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ru-RU" sz="2800" b="1" kern="1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Регенерация эпителиальной ткани.</a:t>
            </a:r>
            <a:endParaRPr lang="ru-RU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ru-RU" sz="20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Покровный эпителий 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обладает высоким биологическим потенциалом самовосстановления.</a:t>
            </a:r>
            <a:endParaRPr lang="ru-RU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ru-RU" sz="20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Физиологическая </a:t>
            </a:r>
            <a:r>
              <a:rPr lang="ru-RU" sz="2000" b="1" u="sng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регенерация</a:t>
            </a:r>
            <a:r>
              <a:rPr lang="ru-RU" sz="2000" u="sng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многослойного плоского </a:t>
            </a:r>
            <a:r>
              <a:rPr lang="ru-RU" sz="2000" u="sng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ороговевающего</a:t>
            </a:r>
            <a:r>
              <a:rPr lang="ru-RU" sz="2000" u="sng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эпителия кожи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происходит постоянно за счет размножения зародышевого (камбиального) </a:t>
            </a:r>
            <a:r>
              <a:rPr lang="ru-RU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мальпигиева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слоя. </a:t>
            </a:r>
            <a:endParaRPr lang="ru-RU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ru-RU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 </a:t>
            </a:r>
            <a:r>
              <a:rPr lang="ru-RU" sz="2000" b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репаративной</a:t>
            </a:r>
            <a:r>
              <a:rPr lang="ru-RU" sz="20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регенерации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u="sng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эпидермиса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без повреждения базальной мембраны и подлежащей стромы (</a:t>
            </a:r>
            <a:r>
              <a:rPr lang="ru-RU" sz="20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ссадины, афты, эрозии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отмечают усиленное размножение клеток (</a:t>
            </a:r>
            <a:r>
              <a:rPr lang="ru-RU" sz="2000" b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кератиноцито</a:t>
            </a:r>
            <a:r>
              <a:rPr lang="ru-RU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производящего или базального слоя, дифференциацию их с образованием росткового (базального и шиповатого), зернистого, блестящего и рогового слоев, связанных с синтезом в их цитоплазме белка </a:t>
            </a:r>
            <a:r>
              <a:rPr lang="ru-RU" sz="2000" b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кератогиалин</a:t>
            </a:r>
            <a:r>
              <a:rPr lang="ru-RU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превращающегося в </a:t>
            </a:r>
            <a:r>
              <a:rPr lang="ru-RU" sz="2000" b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элеидин</a:t>
            </a:r>
            <a:r>
              <a:rPr lang="ru-RU" sz="20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кератин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1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полная регенерация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 При повреждении эпидермиса и стромы кожи клетки росткового слоя по краям раны размножаются, наползают на восстановленную мембрану и строму органа и покрывают дефект (</a:t>
            </a:r>
            <a:r>
              <a:rPr lang="ru-RU" sz="2000" b="1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заживление раны под струпом и по первичному натяжению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 Ранее 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примеры </a:t>
            </a:r>
            <a:r>
              <a:rPr lang="ru-RU" sz="2000" b="1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заживления раны , а также заживлению раны по вторичному натяжению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с образованием плотного соединительнотканного рубца мы рассматривали, поэтому останавливаться не будем. 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8725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6603" y="477671"/>
            <a:ext cx="8584442" cy="56466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ru-RU" sz="20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Больше остановимся на регенерации слизистой оболочки ЖКТ</a:t>
            </a:r>
          </a:p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ru-RU" sz="20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Покровный эпителий слизистой оболочки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пищеварительного, дыхательного трактов и мочеполовых путей (</a:t>
            </a:r>
            <a:r>
              <a:rPr lang="ru-RU" sz="2000" u="sng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многослойный плоский </a:t>
            </a:r>
            <a:r>
              <a:rPr lang="ru-RU" sz="2000" u="sng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неороговевающий</a:t>
            </a:r>
            <a:r>
              <a:rPr lang="ru-RU" sz="2000" u="sng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переходный, однослойный призматический и многорядный мерцательный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восстанавливается путем размножения молодых недифференцированных клеток крипт и выводных проток желез. По мере их роста и созревания они превращаются в специализированные клетки слизистых оболочек и их желез.</a:t>
            </a:r>
            <a:endParaRPr lang="ru-RU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ротовой полости слизистая оболочка при действии различных факторов (горячая и раздражающая пища, ранки) возникают очаги воспаления, которые подвергаются </a:t>
            </a:r>
            <a:r>
              <a:rPr lang="ru-RU" sz="20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репаративной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регенерации за счет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усиленного размножения клеток 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камбиального, 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росткового слоя. Вначале эпителиальные клетки покрывают дефект одним слоем, затем пласт эпителия становится многослойным и его клетки дифференцируются 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(рис1). 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Достаточно часто дефект слизистой оболочки восстанавливает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счет клеток выводных протоков желез.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99511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 1.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Слизистая оболочка ротовой полости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Окраска: гематоксилином и эозином. А. В норме. Б. При дисплазии эпителия. 1.Базальный слой 2.Шиповатый слой 3.Поверхностный слой  4. Собственная пластинка слизистой оболочки.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 descr="C:\Users\Home\Desktop\images (1).jpg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68" y="1825624"/>
            <a:ext cx="4124182" cy="420668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Home\Desktop\images - копия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602" y="1825624"/>
            <a:ext cx="3656748" cy="42066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680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785" y="518615"/>
            <a:ext cx="8175009" cy="47720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слизистой оболочке пищевода, например, при заболевании, которое носит название пищевод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Барретта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происходит замещение многослойного плоского эпителия на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метапластический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цилиндрический (</a:t>
            </a:r>
            <a:r>
              <a:rPr lang="ru-RU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Рис. 2). 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этом процессе важную роль играет метаплазия, при которой один тип полностью дифференцированных клеток (плоский) замещается на другой тип дифференцированных клеток (цилиндрический). Метаплазия возникает в результате постоянного контакта тканей с агрессивными веществами, повреждающими зрелые клетки, и одновременной стимуляцией искаженной дифференцировки незрелых, пролиферирующих клеток. 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300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Home\Desktop\Компенсация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1299" y="1850034"/>
            <a:ext cx="5922958" cy="47145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955342" y="218364"/>
            <a:ext cx="7233315" cy="13973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Рис. 2. Морфологическое строение пищевода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Барретта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Окраска: гематоксилином и эозином</a:t>
            </a:r>
            <a:r>
              <a:rPr lang="ru-RU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1.Метапластический цилиндрический эпителий 2.Собственная пластинка слизистой оболочки. 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26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Home\Desktop\Gastritis chronic atrophy histology 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55342"/>
            <a:ext cx="7547211" cy="51042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641445" y="150125"/>
            <a:ext cx="8188656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слизистой оболочке желудка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при хроническом гастрите происходит атрофия с кишечной метаплазией.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198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Home\Desktop\хронический-гастрит-че-овека-66791206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185" y="1569492"/>
            <a:ext cx="6073254" cy="484495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532263" y="277010"/>
            <a:ext cx="7246961" cy="10425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Рис 3. Хронический гастрит человека 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Неполная регенерация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пищевода, желудка, кишечника, протоков желез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133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143</TotalTime>
  <Words>1414</Words>
  <Application>Microsoft Office PowerPoint</Application>
  <PresentationFormat>Экран (4:3)</PresentationFormat>
  <Paragraphs>44</Paragraphs>
  <Slides>18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TimesNewRomanPSMT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Рис 1. Слизистая оболочка ротовой полости. Окраска: гематоксилином и эозином. А. В норме. Б. При дисплазии эпителия. 1.Базальный слой 2.Шиповатый слой 3.Поверхностный слой  4. Собственная пластинка слизистой оболочки.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User</cp:lastModifiedBy>
  <cp:revision>24</cp:revision>
  <dcterms:created xsi:type="dcterms:W3CDTF">2020-04-01T08:09:57Z</dcterms:created>
  <dcterms:modified xsi:type="dcterms:W3CDTF">2021-04-12T06:38:37Z</dcterms:modified>
</cp:coreProperties>
</file>